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90" r:id="rId30"/>
    <p:sldId id="292" r:id="rId31"/>
    <p:sldId id="297" r:id="rId32"/>
    <p:sldId id="303" r:id="rId33"/>
    <p:sldId id="304" r:id="rId34"/>
    <p:sldId id="305" r:id="rId35"/>
    <p:sldId id="306" r:id="rId36"/>
    <p:sldId id="307" r:id="rId37"/>
    <p:sldId id="30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6AD7-6051-47BD-8C7A-976B7A35E32F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3CF25-39B9-4D75-A43D-772E373D4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F25-39B9-4D75-A43D-772E373D45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A6089-9162-4E04-B4E5-5A0B5F77B1CF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2F35D-5E64-4ED6-8441-95D94D18F7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A6089-9162-4E04-B4E5-5A0B5F77B1CF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2F35D-5E64-4ED6-8441-95D94D18F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A6089-9162-4E04-B4E5-5A0B5F77B1CF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2F35D-5E64-4ED6-8441-95D94D18F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A6089-9162-4E04-B4E5-5A0B5F77B1CF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2F35D-5E64-4ED6-8441-95D94D18F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A6089-9162-4E04-B4E5-5A0B5F77B1CF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2F35D-5E64-4ED6-8441-95D94D18F7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A6089-9162-4E04-B4E5-5A0B5F77B1CF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2F35D-5E64-4ED6-8441-95D94D18F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A6089-9162-4E04-B4E5-5A0B5F77B1CF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2F35D-5E64-4ED6-8441-95D94D18F7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A6089-9162-4E04-B4E5-5A0B5F77B1CF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2F35D-5E64-4ED6-8441-95D94D18F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A6089-9162-4E04-B4E5-5A0B5F77B1CF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2F35D-5E64-4ED6-8441-95D94D18F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A6089-9162-4E04-B4E5-5A0B5F77B1CF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2F35D-5E64-4ED6-8441-95D94D18F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90A6089-9162-4E04-B4E5-5A0B5F77B1CF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F62F35D-5E64-4ED6-8441-95D94D18F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90A6089-9162-4E04-B4E5-5A0B5F77B1CF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F62F35D-5E64-4ED6-8441-95D94D18F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Capsulotomy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Navin Gupta M.S.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Shankar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Netrika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Eye Hospital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ADVANTAGES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Easier to learn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Facilitates superior nuclear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prolapse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Easier to use in small pupil cases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VE not necessary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Removal of 12 o’clock cortex easier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Easy placement of IOL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sulcus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DISADVANTAGES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Anterior capsular radial tears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zonular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stress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Capsule tags may occlude I/A port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IOL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decentration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pea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podding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Poor support for PCIOL in PCR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ENVELOPE CAPSULOTOMY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Synonym:- Inter capsular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capsulotomy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Linear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capsulotomy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DEF : Small incision anterior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capsulotomy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L:\AEH\IOL\Symposium\SICSworkshop\bina12.T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000" contrast="12000"/>
          </a:blip>
          <a:stretch>
            <a:fillRect/>
          </a:stretch>
        </p:blipFill>
        <p:spPr bwMode="auto">
          <a:xfrm>
            <a:off x="3214687" y="2489200"/>
            <a:ext cx="3171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Technique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Linear incision made in upper 1/3 rd to middle 1/3 rd of anterior capsule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IOL implanted in the bag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Cuts made at end of incision with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vannas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Capsule flap lifted torn off like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capsulorhexis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L:\AEH\IOL\Symposium\SICSworkshop\slides\BinaB.T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414587" y="1993900"/>
            <a:ext cx="4772025" cy="415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ADVANTAGE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Minimal tissue trauma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Almost intact capsular bag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Facilitates cortex removal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Polishing of anterior capsule easier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PC rent - anterior capsule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utilised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IOL support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DISADVANTAGES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Asymmetry of capsular flaps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Radial anterior capsular tears 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zonules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Unsafe for PHE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Capsulorhexis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Meets the demands of advanced cataract and IOL implantation surgery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Can be reproduced by experienced surgeons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Potential for other developments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Development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North American Development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Howard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Gimbel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Europeon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Development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Thomas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Neuhann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Asian Development</a:t>
            </a:r>
          </a:p>
          <a:p>
            <a:pPr lvl="1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Kimiya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Shimizu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History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Canopener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Jacques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Daviel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1752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Envelope Technique - Introduced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Sourdilla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Baikuff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1979.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Popularised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Galand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Capsulorhexis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Gimbel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Neuhann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Shimizu, 1984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Principle &amp; Advantages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Due to lens capsule ‘shearing’ property which resembles a cellophane  </a:t>
            </a:r>
          </a:p>
          <a:p>
            <a:pPr marL="201613" indent="-114300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1.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Endocapsular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Phaco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possible </a:t>
            </a:r>
          </a:p>
          <a:p>
            <a:pPr marL="201613" indent="-114300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2.  Limits creating radial tears</a:t>
            </a:r>
          </a:p>
          <a:p>
            <a:pPr marL="201613" indent="-114300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3.  Hydro dissection more safe</a:t>
            </a:r>
          </a:p>
          <a:p>
            <a:pPr marL="201613" indent="-114300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4.  Edges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rhexis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can stretch and resist damage   	with  energetic maneuvers</a:t>
            </a:r>
          </a:p>
          <a:p>
            <a:pPr marL="201613" indent="-114300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5.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Zonular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stress reduced to minimum and is 	distributed uniformly along the equator</a:t>
            </a:r>
          </a:p>
          <a:p>
            <a:pPr marL="201613" indent="-114300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6.  Turbulence (in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phaco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is contained better    inside 	the 	capsule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Advantages…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2113" lvl="1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7.     Facilitates cortical aspiration </a:t>
            </a:r>
          </a:p>
          <a:p>
            <a:pPr marL="392113" lvl="1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8.    Better IOL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centration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within the bag              	  placement</a:t>
            </a:r>
          </a:p>
          <a:p>
            <a:pPr marL="392113" lvl="1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9.   Capsular bag as Closed system maintaining  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intracapsular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space for surgical maneuvers</a:t>
            </a:r>
          </a:p>
          <a:p>
            <a:pPr marL="392113" lvl="1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10.  With PCR , intact anterior capsule provides  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sulcus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IOL implantation possible </a:t>
            </a:r>
          </a:p>
          <a:p>
            <a:pPr marL="392113" lvl="1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11.  Minimizes PCO formation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Disadvantages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Difficult learning curve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Limits nucleus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prolapse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Not safe in small pupils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Removal of sub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incisional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cortex difficult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VE necessary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Prerequisites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High microscope magnification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Light beam should be angled – good red reflex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Luminosity must be sufficient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Pupil – maximum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mydriasis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Depth of anterior chamber maintained throughout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High molecular weight OVD’s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Capsular opening must respect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zonular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fibers attachment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Shape and size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capsulotomy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must take into account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phacoemulsification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technique planned and the size of the IOL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Current standard technique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1.   The instrument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</a:t>
            </a:r>
          </a:p>
          <a:p>
            <a:pPr marL="609600" indent="-609600" algn="ctr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*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cystitome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/ Needle    </a:t>
            </a:r>
          </a:p>
          <a:p>
            <a:pPr marL="609600" indent="-609600" algn="ctr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*  Forceps	   </a:t>
            </a:r>
          </a:p>
          <a:p>
            <a:pPr marL="609600" indent="-609600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 access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-    via </a:t>
            </a:r>
          </a:p>
          <a:p>
            <a:pPr marL="609600" indent="-609600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                             * main incision</a:t>
            </a:r>
          </a:p>
          <a:p>
            <a:pPr marL="609600" indent="-609600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                             * side port incision</a:t>
            </a:r>
          </a:p>
          <a:p>
            <a:pPr marL="609600" indent="-609600"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3.  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Medium irrigation with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fluid or 							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viscoelastic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Technique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Steps of the procedure: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Initiation of tear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Raising the flap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Gentle extension of the flap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curvlinearly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Completion of the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rhesis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 from outside 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With needle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C:\WINDOWS\Desktop\Dr.Shamit\photo (4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000" contrast="60000"/>
          </a:blip>
          <a:srcRect/>
          <a:stretch>
            <a:fillRect/>
          </a:stretch>
        </p:blipFill>
        <p:spPr>
          <a:xfrm>
            <a:off x="1676400" y="1094014"/>
            <a:ext cx="2514600" cy="2334986"/>
          </a:xfrm>
          <a:noFill/>
        </p:spPr>
      </p:pic>
      <p:pic>
        <p:nvPicPr>
          <p:cNvPr id="5" name="Picture 4" descr="C:\WINDOWS\Desktop\Dr.Shamit\photo (5).jpg"/>
          <p:cNvPicPr>
            <a:picLocks noChangeAspect="1" noChangeArrowheads="1"/>
          </p:cNvPicPr>
          <p:nvPr/>
        </p:nvPicPr>
        <p:blipFill>
          <a:blip r:embed="rId4">
            <a:lum contrast="48000"/>
          </a:blip>
          <a:srcRect/>
          <a:stretch>
            <a:fillRect/>
          </a:stretch>
        </p:blipFill>
        <p:spPr>
          <a:xfrm>
            <a:off x="5029200" y="990600"/>
            <a:ext cx="2819400" cy="2438400"/>
          </a:xfrm>
          <a:prstGeom prst="rect">
            <a:avLst/>
          </a:prstGeom>
          <a:noFill/>
        </p:spPr>
      </p:pic>
      <p:pic>
        <p:nvPicPr>
          <p:cNvPr id="6" name="Picture 5" descr="C:\WINDOWS\Desktop\Dr.Shamit\photo (6).jpg"/>
          <p:cNvPicPr>
            <a:picLocks noChangeAspect="1" noChangeArrowheads="1"/>
          </p:cNvPicPr>
          <p:nvPr/>
        </p:nvPicPr>
        <p:blipFill>
          <a:blip r:embed="rId5">
            <a:lum contrast="48000"/>
          </a:blip>
          <a:srcRect/>
          <a:stretch>
            <a:fillRect/>
          </a:stretch>
        </p:blipFill>
        <p:spPr>
          <a:xfrm>
            <a:off x="1457325" y="3962400"/>
            <a:ext cx="3350043" cy="2514600"/>
          </a:xfrm>
          <a:prstGeom prst="rect">
            <a:avLst/>
          </a:prstGeom>
          <a:noFill/>
        </p:spPr>
      </p:pic>
      <p:pic>
        <p:nvPicPr>
          <p:cNvPr id="7" name="Picture 6" descr="C:\WINDOWS\Desktop\Dr.Shamit\photo (7).jpg"/>
          <p:cNvPicPr>
            <a:picLocks noChangeAspect="1" noChangeArrowheads="1"/>
          </p:cNvPicPr>
          <p:nvPr/>
        </p:nvPicPr>
        <p:blipFill>
          <a:blip r:embed="rId6">
            <a:lum bright="6000" contrast="36000"/>
          </a:blip>
          <a:srcRect/>
          <a:stretch>
            <a:fillRect/>
          </a:stretch>
        </p:blipFill>
        <p:spPr>
          <a:xfrm>
            <a:off x="5181601" y="3786214"/>
            <a:ext cx="2971799" cy="2390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With forceps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C:\WINDOWS\Desktop\Dr.Shamit\photo (12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30000"/>
          </a:blip>
          <a:srcRect/>
          <a:stretch>
            <a:fillRect/>
          </a:stretch>
        </p:blipFill>
        <p:spPr>
          <a:xfrm>
            <a:off x="1676400" y="998823"/>
            <a:ext cx="2590800" cy="2534883"/>
          </a:xfrm>
          <a:noFill/>
        </p:spPr>
      </p:pic>
      <p:pic>
        <p:nvPicPr>
          <p:cNvPr id="5" name="Picture 4" descr="C:\WINDOWS\Desktop\Dr.Shamit\photo (13).jpg"/>
          <p:cNvPicPr>
            <a:picLocks noChangeAspect="1" noChangeArrowheads="1"/>
          </p:cNvPicPr>
          <p:nvPr/>
        </p:nvPicPr>
        <p:blipFill>
          <a:blip r:embed="rId4">
            <a:lum bright="-6000" contrast="42000"/>
          </a:blip>
          <a:srcRect/>
          <a:stretch>
            <a:fillRect/>
          </a:stretch>
        </p:blipFill>
        <p:spPr>
          <a:xfrm>
            <a:off x="5181600" y="1190170"/>
            <a:ext cx="2838450" cy="2162629"/>
          </a:xfrm>
          <a:prstGeom prst="rect">
            <a:avLst/>
          </a:prstGeom>
          <a:noFill/>
        </p:spPr>
      </p:pic>
      <p:pic>
        <p:nvPicPr>
          <p:cNvPr id="6" name="Picture 5" descr="C:\WINDOWS\Desktop\Dr.Shamit\photo (14)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>
          <a:xfrm>
            <a:off x="1543051" y="4114800"/>
            <a:ext cx="3105150" cy="2310809"/>
          </a:xfrm>
          <a:prstGeom prst="rect">
            <a:avLst/>
          </a:prstGeom>
          <a:noFill/>
        </p:spPr>
      </p:pic>
      <p:pic>
        <p:nvPicPr>
          <p:cNvPr id="7" name="Picture 6" descr="C:\WINDOWS\Desktop\Dr.Shamit\photo (15).jpg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/>
          <a:stretch>
            <a:fillRect/>
          </a:stretch>
        </p:blipFill>
        <p:spPr>
          <a:xfrm>
            <a:off x="5314950" y="4114800"/>
            <a:ext cx="2990850" cy="2278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CCC with shearing</a:t>
            </a:r>
            <a:r>
              <a:rPr lang="en-US" b="1" dirty="0" smtClean="0">
                <a:latin typeface="Arial" charset="0"/>
              </a:rPr>
              <a:t/>
            </a:r>
            <a:br>
              <a:rPr lang="en-US" b="1" dirty="0" smtClean="0">
                <a:latin typeface="Arial" charset="0"/>
              </a:rPr>
            </a:br>
            <a:endParaRPr lang="en-US" dirty="0"/>
          </a:p>
        </p:txBody>
      </p:sp>
      <p:pic>
        <p:nvPicPr>
          <p:cNvPr id="4" name="Picture 2053" descr="L:\AEH\as5TIF.T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438400" y="1277861"/>
            <a:ext cx="4571999" cy="54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Types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Multipuncture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canopener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capsulotomy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Envelope (inter capsular)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capsulotomy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Continuous curvilinear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capsulotomy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CCC with Ripping</a:t>
            </a:r>
            <a:r>
              <a:rPr lang="en-US" b="1" dirty="0" smtClean="0">
                <a:latin typeface="Arial" charset="0"/>
              </a:rPr>
              <a:t/>
            </a:r>
            <a:br>
              <a:rPr lang="en-US" b="1" dirty="0" smtClean="0">
                <a:latin typeface="Arial" charset="0"/>
              </a:rPr>
            </a:br>
            <a:endParaRPr lang="en-US" dirty="0"/>
          </a:p>
        </p:txBody>
      </p:sp>
      <p:pic>
        <p:nvPicPr>
          <p:cNvPr id="4" name="Picture 1027" descr="L:\AEH\as6TIF.T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717711" y="1784350"/>
            <a:ext cx="416577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Ideal size of anterior capsule opening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 large as possible – easy nucleus manipulation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Small enough – “ sealing in ” effect</a:t>
            </a:r>
          </a:p>
          <a:p>
            <a:pPr>
              <a:lnSpc>
                <a:spcPct val="90000"/>
              </a:lnSpc>
              <a:buNone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Limitation to ideal size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   size of pupil</a:t>
            </a:r>
          </a:p>
          <a:p>
            <a:pPr marL="533400" indent="-533400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Adequate    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 ~ 6 mm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Smaller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problem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phaco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,IOL implantation ,post operative retinal examination difficult , increased chances of capsular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phimosis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Tx/>
              <a:buAutoNum type="arabicPeriod"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Larger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nuclear fragments tend to exit from bag</a:t>
            </a:r>
          </a:p>
          <a:p>
            <a:pPr marL="533400" indent="-533400" algn="ctr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rhexis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margin not over optic thus higher      incidence of PCO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Fourteen rules of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Capsulorhexis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 chamber well - filled to maintain shape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 high magnification during the operation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Look for the red reflex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 high molecular weight OVD’ s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Healon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GV 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Healon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Provisc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Operate slowly &amp; carefully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6   Start in the middle with the formation of 	the flap and continue under the tunnel 	and 	then on the remaining 360 degree  </a:t>
            </a:r>
          </a:p>
          <a:p>
            <a:pPr marL="609600" indent="-60960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7.   Complete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rhexis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from ‘outside in’ rather 	than inside</a:t>
            </a:r>
          </a:p>
          <a:p>
            <a:pPr marL="609600" indent="-60960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8.   Repeat capsular grasping several times(at 	least 4 times ), which means opening by 	sectors</a:t>
            </a:r>
          </a:p>
          <a:p>
            <a:pPr marL="609600" indent="-60960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9.  Keep the opening within the limit of the 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zonular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fibers </a:t>
            </a:r>
          </a:p>
          <a:p>
            <a:pPr marL="609600" indent="-60960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10. A small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rhexis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easier to perform than a 	large one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8925" lvl="1" indent="-87313">
              <a:buNone/>
            </a:pPr>
            <a:r>
              <a:rPr lang="en-US" sz="3200" dirty="0" smtClean="0">
                <a:latin typeface="Comic Sans MS" pitchFamily="66" charset="0"/>
              </a:rPr>
              <a:t>11.  A small </a:t>
            </a:r>
            <a:r>
              <a:rPr lang="en-US" sz="3200" dirty="0" err="1" smtClean="0">
                <a:latin typeface="Comic Sans MS" pitchFamily="66" charset="0"/>
              </a:rPr>
              <a:t>rhexis</a:t>
            </a:r>
            <a:r>
              <a:rPr lang="en-US" sz="3200" dirty="0" smtClean="0">
                <a:latin typeface="Comic Sans MS" pitchFamily="66" charset="0"/>
              </a:rPr>
              <a:t> can be widened at the      	end of implantation, whereas the large 	one will tend to escape</a:t>
            </a:r>
          </a:p>
          <a:p>
            <a:pPr marL="288925" lvl="1" indent="-87313">
              <a:buNone/>
            </a:pPr>
            <a:r>
              <a:rPr lang="en-US" sz="3200" dirty="0" smtClean="0">
                <a:latin typeface="Comic Sans MS" pitchFamily="66" charset="0"/>
              </a:rPr>
              <a:t>12.   An irregular </a:t>
            </a:r>
            <a:r>
              <a:rPr lang="en-US" sz="3200" dirty="0" err="1" smtClean="0">
                <a:latin typeface="Comic Sans MS" pitchFamily="66" charset="0"/>
              </a:rPr>
              <a:t>rhexis</a:t>
            </a:r>
            <a:r>
              <a:rPr lang="en-US" sz="3200" dirty="0" smtClean="0">
                <a:latin typeface="Comic Sans MS" pitchFamily="66" charset="0"/>
              </a:rPr>
              <a:t> is better than one 	with a tendency to escape</a:t>
            </a:r>
          </a:p>
          <a:p>
            <a:pPr marL="288925" lvl="1" indent="-87313">
              <a:buNone/>
            </a:pPr>
            <a:r>
              <a:rPr lang="en-US" sz="3200" dirty="0" smtClean="0">
                <a:latin typeface="Comic Sans MS" pitchFamily="66" charset="0"/>
              </a:rPr>
              <a:t>13.  Should the smallest sign of escape 	</a:t>
            </a:r>
            <a:r>
              <a:rPr lang="en-US" sz="3200" dirty="0" err="1" smtClean="0">
                <a:latin typeface="Comic Sans MS" pitchFamily="66" charset="0"/>
              </a:rPr>
              <a:t>appear,use</a:t>
            </a:r>
            <a:r>
              <a:rPr lang="en-US" sz="3200" dirty="0" smtClean="0">
                <a:latin typeface="Comic Sans MS" pitchFamily="66" charset="0"/>
              </a:rPr>
              <a:t> OVD’s of high molecular 	weight to reform the chamber</a:t>
            </a:r>
          </a:p>
          <a:p>
            <a:pPr marL="288925" lvl="1" indent="-87313">
              <a:buNone/>
            </a:pPr>
            <a:r>
              <a:rPr lang="en-US" sz="3200" dirty="0" smtClean="0">
                <a:latin typeface="Comic Sans MS" pitchFamily="66" charset="0"/>
              </a:rPr>
              <a:t>14.  If problems appear, convert to a 	different technique to reduce 	complication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CAPSULOTOMIES IN VARIOUS TYPES OF CATARACTS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PSCC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Capsulorhexis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Posterior polar cataract-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capsulorhexis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Mature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Canopener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Hypermature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Envelope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Traumatic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Capsulorhexis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Canopener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CAPSULOTOMIES IN VARIOUS TYPES OF CATARACTS  (contd...)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Subluxated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lens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Capsulorhexis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Coloboma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iris - Envelope,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capsulorhexis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Undilated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pupil  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Capsulotomy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under iris</a:t>
            </a:r>
          </a:p>
          <a:p>
            <a:pPr marL="4286250" lvl="4" indent="-455613">
              <a:lnSpc>
                <a:spcPct val="70000"/>
              </a:lnSpc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Spincterotomy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				    		</a:t>
            </a:r>
          </a:p>
          <a:p>
            <a:pPr marL="4286250" lvl="4" indent="-455613">
              <a:lnSpc>
                <a:spcPct val="7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CONCLUSION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CANOPENER </a:t>
            </a:r>
          </a:p>
          <a:p>
            <a:pPr lvl="1"/>
            <a:r>
              <a:rPr lang="en-US" sz="3200" dirty="0" smtClean="0"/>
              <a:t>Easy technique</a:t>
            </a:r>
          </a:p>
          <a:p>
            <a:pPr lvl="1"/>
            <a:r>
              <a:rPr lang="en-US" sz="3200" dirty="0" smtClean="0"/>
              <a:t>IOL in </a:t>
            </a:r>
            <a:r>
              <a:rPr lang="en-US" sz="3200" dirty="0" err="1" smtClean="0"/>
              <a:t>sulcus</a:t>
            </a:r>
            <a:endParaRPr lang="en-US" sz="3200" dirty="0" smtClean="0"/>
          </a:p>
          <a:p>
            <a:r>
              <a:rPr lang="en-US" dirty="0" smtClean="0"/>
              <a:t>CAPSULORHEXIS </a:t>
            </a:r>
          </a:p>
          <a:p>
            <a:pPr lvl="1"/>
            <a:r>
              <a:rPr lang="en-US" sz="3200" dirty="0" smtClean="0"/>
              <a:t>Ideal</a:t>
            </a:r>
          </a:p>
          <a:p>
            <a:pPr lvl="1"/>
            <a:r>
              <a:rPr lang="en-US" sz="3200" dirty="0" smtClean="0"/>
              <a:t>Maintains integrity of capsular bag</a:t>
            </a:r>
          </a:p>
          <a:p>
            <a:pPr lvl="1"/>
            <a:r>
              <a:rPr lang="en-US" sz="3200" dirty="0" smtClean="0"/>
              <a:t>Absolute in PHE</a:t>
            </a:r>
          </a:p>
          <a:p>
            <a:pPr lvl="1"/>
            <a:r>
              <a:rPr lang="en-US" sz="3200" dirty="0" smtClean="0"/>
              <a:t>In the bag fixation of IOL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Terminology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Capsulorhexis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Tear the capsule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Capsulotomy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Cut the capsule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Capsulectomy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Remove the capsule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CAN-OPENER CAPSULOTOMY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DEFINITION -   A ragged but circular opening in anterior capsule made by creating multiple punctures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TECHNIQUE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 mm perforation into anterior chamber at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limbus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AC is formed with VE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Cystotome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double bent 26 G needle used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Punctures in anterior capsule made from 6 o’clock position parallel to dilated pupil margin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TECHNIQUE  contd..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Proceed in clock wise direction in circular fashion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Removal of circular capsular flap with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Kelman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Pherson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forceps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L:\AEH\IOL\Symposium\SICSworkshop\bina9TIF.T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000" contrast="6000"/>
          </a:blip>
          <a:stretch>
            <a:fillRect/>
          </a:stretch>
        </p:blipFill>
        <p:spPr bwMode="auto">
          <a:xfrm>
            <a:off x="3352800" y="2489200"/>
            <a:ext cx="28956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L:\AEH\IOL\Symposium\SICSworkshop\bina10.T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2000" contrast="6000"/>
          </a:blip>
          <a:stretch>
            <a:fillRect/>
          </a:stretch>
        </p:blipFill>
        <p:spPr bwMode="auto">
          <a:xfrm>
            <a:off x="3319462" y="2470150"/>
            <a:ext cx="2962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158</TotalTime>
  <Words>761</Words>
  <Application>Microsoft Office PowerPoint</Application>
  <PresentationFormat>On-screen Show (4:3)</PresentationFormat>
  <Paragraphs>200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Metro</vt:lpstr>
      <vt:lpstr>Capsulotomy</vt:lpstr>
      <vt:lpstr>History</vt:lpstr>
      <vt:lpstr>Types</vt:lpstr>
      <vt:lpstr>Terminology</vt:lpstr>
      <vt:lpstr>CAN-OPENER CAPSULOTOMY</vt:lpstr>
      <vt:lpstr>TECHNIQUE</vt:lpstr>
      <vt:lpstr>TECHNIQUE  contd..</vt:lpstr>
      <vt:lpstr>Slide 8</vt:lpstr>
      <vt:lpstr>Slide 9</vt:lpstr>
      <vt:lpstr>ADVANTAGES</vt:lpstr>
      <vt:lpstr>DISADVANTAGES</vt:lpstr>
      <vt:lpstr>ENVELOPE CAPSULOTOMY</vt:lpstr>
      <vt:lpstr>Slide 13</vt:lpstr>
      <vt:lpstr>Technique</vt:lpstr>
      <vt:lpstr>Slide 15</vt:lpstr>
      <vt:lpstr>ADVANTAGE</vt:lpstr>
      <vt:lpstr>DISADVANTAGES</vt:lpstr>
      <vt:lpstr>Capsulorhexis</vt:lpstr>
      <vt:lpstr>Development</vt:lpstr>
      <vt:lpstr>Principle &amp; Advantages</vt:lpstr>
      <vt:lpstr>Advantages…</vt:lpstr>
      <vt:lpstr>Disadvantages</vt:lpstr>
      <vt:lpstr>Prerequisites</vt:lpstr>
      <vt:lpstr>Slide 24</vt:lpstr>
      <vt:lpstr>Current standard technique </vt:lpstr>
      <vt:lpstr>Technique </vt:lpstr>
      <vt:lpstr>With needle</vt:lpstr>
      <vt:lpstr>With forceps </vt:lpstr>
      <vt:lpstr>CCC with shearing </vt:lpstr>
      <vt:lpstr>CCC with Ripping </vt:lpstr>
      <vt:lpstr>Ideal size of anterior capsule opening</vt:lpstr>
      <vt:lpstr>Fourteen rules of Capsulorhexis</vt:lpstr>
      <vt:lpstr>Slide 33</vt:lpstr>
      <vt:lpstr>Slide 34</vt:lpstr>
      <vt:lpstr>CAPSULOTOMIES IN VARIOUS TYPES OF CATARACTS</vt:lpstr>
      <vt:lpstr>CAPSULOTOMIES IN VARIOUS TYPES OF CATARACTS  (contd...)</vt:lpstr>
      <vt:lpstr>CONCLUSION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Capsulotomy</dc:title>
  <dc:creator> </dc:creator>
  <cp:lastModifiedBy> </cp:lastModifiedBy>
  <cp:revision>66</cp:revision>
  <dcterms:created xsi:type="dcterms:W3CDTF">2011-09-17T12:18:57Z</dcterms:created>
  <dcterms:modified xsi:type="dcterms:W3CDTF">2011-09-18T13:22:32Z</dcterms:modified>
</cp:coreProperties>
</file>